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85" r:id="rId4"/>
    <p:sldId id="287" r:id="rId5"/>
    <p:sldId id="286" r:id="rId6"/>
    <p:sldId id="288" r:id="rId7"/>
    <p:sldId id="281" r:id="rId8"/>
    <p:sldId id="258" r:id="rId9"/>
    <p:sldId id="268" r:id="rId10"/>
    <p:sldId id="269" r:id="rId11"/>
    <p:sldId id="259" r:id="rId12"/>
    <p:sldId id="279" r:id="rId13"/>
    <p:sldId id="270" r:id="rId14"/>
    <p:sldId id="278" r:id="rId15"/>
    <p:sldId id="260" r:id="rId16"/>
    <p:sldId id="261" r:id="rId17"/>
    <p:sldId id="290" r:id="rId18"/>
    <p:sldId id="282" r:id="rId19"/>
    <p:sldId id="262" r:id="rId20"/>
    <p:sldId id="272" r:id="rId21"/>
    <p:sldId id="271" r:id="rId22"/>
    <p:sldId id="274" r:id="rId23"/>
    <p:sldId id="273" r:id="rId24"/>
    <p:sldId id="280" r:id="rId25"/>
    <p:sldId id="275" r:id="rId26"/>
    <p:sldId id="276" r:id="rId27"/>
    <p:sldId id="283" r:id="rId28"/>
    <p:sldId id="284" r:id="rId29"/>
    <p:sldId id="277" r:id="rId30"/>
    <p:sldId id="266" r:id="rId31"/>
    <p:sldId id="267" r:id="rId32"/>
  </p:sldIdLst>
  <p:sldSz cx="9144000" cy="5143500" type="screen16x9"/>
  <p:notesSz cx="6858000" cy="9144000"/>
  <p:embeddedFontLst>
    <p:embeddedFont>
      <p:font typeface="Economica" panose="020B0600000101010101" charset="0"/>
      <p:regular r:id="rId34"/>
      <p:bold r:id="rId35"/>
      <p:italic r:id="rId36"/>
      <p:boldItalic r:id="rId37"/>
    </p:embeddedFont>
    <p:embeddedFont>
      <p:font typeface="Open Sans" panose="020B0600000101010101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13bdf8a4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13bdf8a4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3bdf8a43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3bdf8a43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488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3bdf8a43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3bdf8a43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3bdf8a43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3bdf8a43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48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3bdf8a43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3bdf8a43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68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3bdf8a43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3bdf8a43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84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3d7a3f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13d7a3f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bdf8a4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bdf8a4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bdf8a4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bdf8a4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47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3bdf8a4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929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13bdf8a43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13bdf8a43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3bdf8a4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13bdf8a43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13bdf8a43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590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bdf8a4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bdf8a4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76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3bdf8a4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934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bdf8a4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bdf8a4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563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bdf8a4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bdf8a4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60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bdf8a4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bdf8a4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586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bdf8a4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bdf8a4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331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3bdf8a4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70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bdf8a4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bdf8a4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836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bdf8a4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bdf8a4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95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3bdf8a4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719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13bdf8a43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13bdf8a43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3bdf8a43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3bdf8a43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3bdf8a4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6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3bdf8a4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892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3bdf8a4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17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3bdf8a43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3bdf8a43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56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3bdf8a4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3bdf8a4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3bdf8a4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22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4297658" y="4635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11856"/>
            <a:ext cx="9144000" cy="1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160600" cy="31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n</a:t>
            </a:r>
            <a:endParaRPr/>
          </a:p>
        </p:txBody>
      </p:sp>
      <p:cxnSp>
        <p:nvCxnSpPr>
          <p:cNvPr id="26" name="Google Shape;26;p4"/>
          <p:cNvCxnSpPr/>
          <p:nvPr/>
        </p:nvCxnSpPr>
        <p:spPr>
          <a:xfrm rot="10800000" flipH="1">
            <a:off x="252000" y="93627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4"/>
          <p:cNvSpPr txBox="1"/>
          <p:nvPr/>
        </p:nvSpPr>
        <p:spPr>
          <a:xfrm>
            <a:off x="252000" y="4674025"/>
            <a:ext cx="192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F6000"/>
                </a:solidFill>
                <a:latin typeface="Economica"/>
                <a:ea typeface="Economica"/>
                <a:cs typeface="Economica"/>
                <a:sym typeface="Economica"/>
              </a:rPr>
              <a:t>KUBIG Style Transfer for Videos</a:t>
            </a:r>
            <a:endParaRPr>
              <a:solidFill>
                <a:srgbClr val="7F6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n</a:t>
            </a:r>
            <a:endParaRPr/>
          </a:p>
        </p:txBody>
      </p:sp>
      <p:cxnSp>
        <p:nvCxnSpPr>
          <p:cNvPr id="33" name="Google Shape;33;p5"/>
          <p:cNvCxnSpPr/>
          <p:nvPr/>
        </p:nvCxnSpPr>
        <p:spPr>
          <a:xfrm rot="10800000" flipH="1">
            <a:off x="252000" y="93627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5"/>
          <p:cNvCxnSpPr/>
          <p:nvPr/>
        </p:nvCxnSpPr>
        <p:spPr>
          <a:xfrm rot="10800000" flipH="1">
            <a:off x="252000" y="457922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5"/>
          <p:cNvSpPr txBox="1"/>
          <p:nvPr/>
        </p:nvSpPr>
        <p:spPr>
          <a:xfrm>
            <a:off x="252000" y="4674025"/>
            <a:ext cx="192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F6000"/>
                </a:solidFill>
                <a:latin typeface="Economica"/>
                <a:ea typeface="Economica"/>
                <a:cs typeface="Economica"/>
                <a:sym typeface="Economica"/>
              </a:rPr>
              <a:t>KUBIG Style Transfer for Videos</a:t>
            </a:r>
            <a:endParaRPr>
              <a:solidFill>
                <a:srgbClr val="7F6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n</a:t>
            </a:r>
            <a:endParaRPr/>
          </a:p>
        </p:txBody>
      </p:sp>
      <p:cxnSp>
        <p:nvCxnSpPr>
          <p:cNvPr id="39" name="Google Shape;39;p6"/>
          <p:cNvCxnSpPr/>
          <p:nvPr/>
        </p:nvCxnSpPr>
        <p:spPr>
          <a:xfrm rot="10800000" flipH="1">
            <a:off x="252000" y="93627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6"/>
          <p:cNvCxnSpPr/>
          <p:nvPr/>
        </p:nvCxnSpPr>
        <p:spPr>
          <a:xfrm rot="10800000" flipH="1">
            <a:off x="252000" y="457922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6"/>
          <p:cNvSpPr txBox="1"/>
          <p:nvPr/>
        </p:nvSpPr>
        <p:spPr>
          <a:xfrm>
            <a:off x="252000" y="4674025"/>
            <a:ext cx="192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F6000"/>
                </a:solidFill>
                <a:latin typeface="Economica"/>
                <a:ea typeface="Economica"/>
                <a:cs typeface="Economica"/>
                <a:sym typeface="Economica"/>
              </a:rPr>
              <a:t>KUBIG Style Transfer for Videos</a:t>
            </a:r>
            <a:endParaRPr>
              <a:solidFill>
                <a:srgbClr val="7F6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78125" y="191675"/>
            <a:ext cx="3919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321025" y="1179300"/>
            <a:ext cx="39195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n</a:t>
            </a:r>
            <a:endParaRPr/>
          </a:p>
        </p:txBody>
      </p:sp>
      <p:cxnSp>
        <p:nvCxnSpPr>
          <p:cNvPr id="46" name="Google Shape;46;p7"/>
          <p:cNvCxnSpPr/>
          <p:nvPr/>
        </p:nvCxnSpPr>
        <p:spPr>
          <a:xfrm rot="10800000" flipH="1">
            <a:off x="252000" y="93627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 rot="10800000" flipH="1">
            <a:off x="252000" y="457922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7"/>
          <p:cNvSpPr txBox="1"/>
          <p:nvPr/>
        </p:nvSpPr>
        <p:spPr>
          <a:xfrm>
            <a:off x="252000" y="4674025"/>
            <a:ext cx="192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F6000"/>
                </a:solidFill>
                <a:latin typeface="Economica"/>
                <a:ea typeface="Economica"/>
                <a:cs typeface="Economica"/>
                <a:sym typeface="Economica"/>
              </a:rPr>
              <a:t>KUBIG Style Transfer for Videos</a:t>
            </a:r>
            <a:endParaRPr>
              <a:solidFill>
                <a:srgbClr val="7F6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n</a:t>
            </a:r>
            <a:endParaRPr/>
          </a:p>
        </p:txBody>
      </p:sp>
      <p:cxnSp>
        <p:nvCxnSpPr>
          <p:cNvPr id="73" name="Google Shape;73;p11"/>
          <p:cNvCxnSpPr/>
          <p:nvPr/>
        </p:nvCxnSpPr>
        <p:spPr>
          <a:xfrm rot="10800000" flipH="1">
            <a:off x="252000" y="457922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1"/>
          <p:cNvSpPr txBox="1"/>
          <p:nvPr/>
        </p:nvSpPr>
        <p:spPr>
          <a:xfrm>
            <a:off x="252000" y="4674025"/>
            <a:ext cx="192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F6000"/>
                </a:solidFill>
                <a:latin typeface="Economica"/>
                <a:ea typeface="Economica"/>
                <a:cs typeface="Economica"/>
                <a:sym typeface="Economica"/>
              </a:rPr>
              <a:t>KUBIG Style Transfer for Videos</a:t>
            </a:r>
            <a:endParaRPr>
              <a:solidFill>
                <a:srgbClr val="7F6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n</a:t>
            </a:r>
            <a:endParaRPr/>
          </a:p>
        </p:txBody>
      </p:sp>
      <p:cxnSp>
        <p:nvCxnSpPr>
          <p:cNvPr id="77" name="Google Shape;77;p12"/>
          <p:cNvCxnSpPr/>
          <p:nvPr/>
        </p:nvCxnSpPr>
        <p:spPr>
          <a:xfrm rot="10800000" flipH="1">
            <a:off x="252000" y="4579225"/>
            <a:ext cx="8640000" cy="11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2"/>
          <p:cNvSpPr txBox="1"/>
          <p:nvPr/>
        </p:nvSpPr>
        <p:spPr>
          <a:xfrm>
            <a:off x="252000" y="4674025"/>
            <a:ext cx="1923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7F6000"/>
                </a:solidFill>
                <a:latin typeface="Economica"/>
                <a:ea typeface="Economica"/>
                <a:cs typeface="Economica"/>
                <a:sym typeface="Economica"/>
              </a:rPr>
              <a:t>KUBIG Style Transfer for Videos</a:t>
            </a:r>
            <a:endParaRPr>
              <a:solidFill>
                <a:srgbClr val="7F6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buNone/>
              <a:defRPr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buNone/>
              <a:defRPr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buNone/>
              <a:defRPr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buNone/>
              <a:defRPr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buNone/>
              <a:defRPr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buNone/>
              <a:defRPr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buNone/>
              <a:defRPr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buNone/>
              <a:defRPr sz="1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 / 11</a:t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39125" y="4674025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3.mp4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Style Transfer for Videos</a:t>
            </a:r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4297658" y="4635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r>
              <a:rPr lang="ko"/>
              <a:t> / 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Ruder Et.al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275799" y="2120149"/>
            <a:ext cx="4076175" cy="849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b="1" dirty="0"/>
              <a:t>타이탄으로 돌려도 </a:t>
            </a:r>
            <a:r>
              <a:rPr lang="en-US" altLang="ko-KR" b="1" dirty="0"/>
              <a:t>5</a:t>
            </a:r>
            <a:r>
              <a:rPr lang="ko-KR" altLang="en-US" b="1" dirty="0"/>
              <a:t>분 이내 영상에 </a:t>
            </a: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b="1" dirty="0"/>
              <a:t>10</a:t>
            </a:r>
            <a:r>
              <a:rPr lang="ko-KR" altLang="en-US" b="1" dirty="0"/>
              <a:t>시간이 넘는다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1CC875-6DE5-4D2F-9C9F-81C82AFE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24" y="3542884"/>
            <a:ext cx="5848350" cy="419100"/>
          </a:xfrm>
          <a:prstGeom prst="rect">
            <a:avLst/>
          </a:prstGeom>
        </p:spPr>
      </p:pic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r>
              <a:rPr lang="ko"/>
              <a:t> / n</a:t>
            </a:r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6AC87C-9864-4CD9-BBBF-B6A3DDE828CB}"/>
              </a:ext>
            </a:extLst>
          </p:cNvPr>
          <p:cNvSpPr/>
          <p:nvPr/>
        </p:nvSpPr>
        <p:spPr>
          <a:xfrm>
            <a:off x="874900" y="1898486"/>
            <a:ext cx="2683042" cy="134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Ruder </a:t>
            </a:r>
          </a:p>
          <a:p>
            <a:pPr algn="ctr"/>
            <a:r>
              <a:rPr lang="en-US" altLang="ko-KR" dirty="0"/>
              <a:t>Et . 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50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ReCoNet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93BC2E-D044-4D89-9CF5-7F0A6023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910" y="1189313"/>
            <a:ext cx="1911859" cy="1972746"/>
          </a:xfrm>
          <a:prstGeom prst="rect">
            <a:avLst/>
          </a:prstGeom>
        </p:spPr>
      </p:pic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4297658" y="3368143"/>
            <a:ext cx="1451966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Optical Flow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r>
              <a:rPr lang="ko"/>
              <a:t> / n</a:t>
            </a:r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EA5496-47B7-4EA3-95BC-066626386407}"/>
              </a:ext>
            </a:extLst>
          </p:cNvPr>
          <p:cNvSpPr/>
          <p:nvPr/>
        </p:nvSpPr>
        <p:spPr>
          <a:xfrm>
            <a:off x="755839" y="2891680"/>
            <a:ext cx="2683042" cy="134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ReCoNet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AAF9B8-08EB-4736-ADEC-A28CFA9A1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49" y="1189313"/>
            <a:ext cx="1972745" cy="1972745"/>
          </a:xfrm>
          <a:prstGeom prst="rect">
            <a:avLst/>
          </a:prstGeom>
        </p:spPr>
      </p:pic>
      <p:sp>
        <p:nvSpPr>
          <p:cNvPr id="13" name="Google Shape;105;p16">
            <a:extLst>
              <a:ext uri="{FF2B5EF4-FFF2-40B4-BE49-F238E27FC236}">
                <a16:creationId xmlns:a16="http://schemas.microsoft.com/office/drawing/2014/main" id="{E3FBE0DC-0004-4F21-8E60-853AFF3946CE}"/>
              </a:ext>
            </a:extLst>
          </p:cNvPr>
          <p:cNvSpPr txBox="1">
            <a:spLocks/>
          </p:cNvSpPr>
          <p:nvPr/>
        </p:nvSpPr>
        <p:spPr>
          <a:xfrm>
            <a:off x="6867683" y="3332398"/>
            <a:ext cx="18838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  <a:buFont typeface="Open Sans"/>
              <a:buNone/>
            </a:pPr>
            <a:r>
              <a:rPr lang="en-US" dirty="0"/>
              <a:t>Occlusion Mask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954F6E-54FE-4F0E-BA02-6EA79DF8F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48" y="1070338"/>
            <a:ext cx="3707692" cy="16990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ReCoNet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4846358" y="2848949"/>
            <a:ext cx="3985942" cy="1730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r>
              <a:rPr lang="ko"/>
              <a:t> / n</a:t>
            </a:r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EA5496-47B7-4EA3-95BC-066626386407}"/>
              </a:ext>
            </a:extLst>
          </p:cNvPr>
          <p:cNvSpPr/>
          <p:nvPr/>
        </p:nvSpPr>
        <p:spPr>
          <a:xfrm>
            <a:off x="554416" y="1456095"/>
            <a:ext cx="2683042" cy="134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ReCoNet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C9C93-6444-4163-ACD1-DDB77E913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C023DC-3EC3-412A-9BD0-26431800C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083"/>
            <a:ext cx="9144000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0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ReCoNet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4846358" y="2848949"/>
            <a:ext cx="3985942" cy="1730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r>
              <a:rPr lang="ko"/>
              <a:t> / 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7AA5F-4717-408A-BF8B-1221A41F7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14" y="1260058"/>
            <a:ext cx="7093117" cy="28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2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ReCoNet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4846358" y="2848949"/>
            <a:ext cx="3985942" cy="1730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r>
              <a:rPr lang="ko"/>
              <a:t> / n</a:t>
            </a: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407A4-29A5-430E-8298-0E01D582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58" y="2069641"/>
            <a:ext cx="6621629" cy="13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1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안되겠다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r>
              <a:rPr lang="ko"/>
              <a:t> / 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r>
              <a:rPr lang="ko"/>
              <a:t> / n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73F3C-A4E9-4EC9-A8EB-4D3F30B4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545" y="1724777"/>
            <a:ext cx="5524500" cy="2295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2C6C7D-FB2C-47D0-95CF-B0287DCD4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8" y="2260643"/>
            <a:ext cx="4078705" cy="1759659"/>
          </a:xfrm>
          <a:prstGeom prst="rect">
            <a:avLst/>
          </a:prstGeom>
        </p:spPr>
      </p:pic>
      <p:sp>
        <p:nvSpPr>
          <p:cNvPr id="4" name="&quot;허용 안 됨&quot; 기호 3">
            <a:extLst>
              <a:ext uri="{FF2B5EF4-FFF2-40B4-BE49-F238E27FC236}">
                <a16:creationId xmlns:a16="http://schemas.microsoft.com/office/drawing/2014/main" id="{C5A6062A-26AE-4CE8-B4F6-E81C104A820D}"/>
              </a:ext>
            </a:extLst>
          </p:cNvPr>
          <p:cNvSpPr/>
          <p:nvPr/>
        </p:nvSpPr>
        <p:spPr>
          <a:xfrm>
            <a:off x="2888582" y="2344444"/>
            <a:ext cx="733926" cy="6270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&quot;허용 안 됨&quot; 기호 6">
            <a:extLst>
              <a:ext uri="{FF2B5EF4-FFF2-40B4-BE49-F238E27FC236}">
                <a16:creationId xmlns:a16="http://schemas.microsoft.com/office/drawing/2014/main" id="{CCE6B2E3-AC88-4ACB-BBFC-FF695704318B}"/>
              </a:ext>
            </a:extLst>
          </p:cNvPr>
          <p:cNvSpPr/>
          <p:nvPr/>
        </p:nvSpPr>
        <p:spPr>
          <a:xfrm>
            <a:off x="4205037" y="2826972"/>
            <a:ext cx="733926" cy="6270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래픽 5" descr="학사모">
            <a:extLst>
              <a:ext uri="{FF2B5EF4-FFF2-40B4-BE49-F238E27FC236}">
                <a16:creationId xmlns:a16="http://schemas.microsoft.com/office/drawing/2014/main" id="{5397A796-5229-451E-9A9B-2D9F0894E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8770" y="311884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r>
              <a:rPr lang="ko"/>
              <a:t> / n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DA2CFD-D62F-4FDD-A415-C7BCDCEC8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62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" altLang="ko-KR" dirty="0"/>
              <a:t>Style Transfer for Videos</a:t>
            </a:r>
            <a:br>
              <a:rPr lang="en-US" altLang="ko" dirty="0"/>
            </a:br>
            <a:r>
              <a:rPr lang="en-US" altLang="ko" dirty="0"/>
              <a:t>3. “NEW” Paper!!  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r>
              <a:rPr lang="ko"/>
              <a:t> / 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246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8125" y="191675"/>
            <a:ext cx="3919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Linear Style Transfer 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21025" y="1179300"/>
            <a:ext cx="39195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r>
              <a:rPr lang="ko"/>
              <a:t> / n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E79B50-E5E9-44FF-89C6-89B9A7DA7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206"/>
            <a:ext cx="9144000" cy="1887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" altLang="ko-KR" dirty="0"/>
              <a:t>Style Transfer for Videos</a:t>
            </a:r>
            <a:br>
              <a:rPr lang="en-US" altLang="ko" dirty="0"/>
            </a:br>
            <a:r>
              <a:rPr lang="en-US" altLang="ko" dirty="0"/>
              <a:t>1. Intro - keywords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r>
              <a:rPr lang="ko"/>
              <a:t> / 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21025" y="1179300"/>
            <a:ext cx="39195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r>
              <a:rPr lang="ko"/>
              <a:t> / n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E79B50-E5E9-44FF-89C6-89B9A7DA7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206"/>
            <a:ext cx="9144000" cy="18870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38721A1-ADF7-4518-988A-9C3A32884ED7}"/>
              </a:ext>
            </a:extLst>
          </p:cNvPr>
          <p:cNvSpPr/>
          <p:nvPr/>
        </p:nvSpPr>
        <p:spPr>
          <a:xfrm>
            <a:off x="6952593" y="1694793"/>
            <a:ext cx="1978572" cy="3862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2C8451-FE82-4B04-8AD1-51919011C595}"/>
              </a:ext>
            </a:extLst>
          </p:cNvPr>
          <p:cNvSpPr/>
          <p:nvPr/>
        </p:nvSpPr>
        <p:spPr>
          <a:xfrm>
            <a:off x="5811253" y="2510590"/>
            <a:ext cx="2181864" cy="55186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E6F756-7442-40D6-BC70-BAFE7E7F1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535" y="3222972"/>
            <a:ext cx="4289666" cy="10556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6969D3-986A-444D-9718-E7450D66C86F}"/>
              </a:ext>
            </a:extLst>
          </p:cNvPr>
          <p:cNvSpPr/>
          <p:nvPr/>
        </p:nvSpPr>
        <p:spPr>
          <a:xfrm>
            <a:off x="7098629" y="2640100"/>
            <a:ext cx="858391" cy="3862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AD06C9-5AF6-47DD-A718-41A4475C3B66}"/>
              </a:ext>
            </a:extLst>
          </p:cNvPr>
          <p:cNvSpPr/>
          <p:nvPr/>
        </p:nvSpPr>
        <p:spPr>
          <a:xfrm>
            <a:off x="4050630" y="3213602"/>
            <a:ext cx="852848" cy="25149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18;p18">
            <a:extLst>
              <a:ext uri="{FF2B5EF4-FFF2-40B4-BE49-F238E27FC236}">
                <a16:creationId xmlns:a16="http://schemas.microsoft.com/office/drawing/2014/main" id="{B1617C9C-CB93-4D4C-B07F-1392C5518A55}"/>
              </a:ext>
            </a:extLst>
          </p:cNvPr>
          <p:cNvSpPr txBox="1">
            <a:spLocks/>
          </p:cNvSpPr>
          <p:nvPr/>
        </p:nvSpPr>
        <p:spPr>
          <a:xfrm>
            <a:off x="235425" y="321025"/>
            <a:ext cx="83037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1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 altLang="ko-KR" dirty="0">
                <a:latin typeface="Economica" panose="020B0600000101010101" charset="0"/>
              </a:rPr>
              <a:t>CVPR 2019 paper </a:t>
            </a:r>
            <a:endParaRPr lang="en-US" dirty="0">
              <a:latin typeface="Economic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39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Economica" panose="020B0600000101010101" charset="0"/>
              </a:rPr>
              <a:t>Sample results of this model </a:t>
            </a:r>
            <a:endParaRPr dirty="0">
              <a:latin typeface="Economica" panose="020B0600000101010101" charset="0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r>
              <a:rPr lang="ko"/>
              <a:t> / n</a:t>
            </a:r>
            <a:endParaRPr/>
          </a:p>
        </p:txBody>
      </p:sp>
      <p:pic>
        <p:nvPicPr>
          <p:cNvPr id="5" name="sunshineatnoon_LinearStyleTransfer_ This is the Pytorch implementation of _Learning Linear Transformations for Fast Image and Video Style Transfer_ (CVPR 2019). - Chrome 2019-12-03 01-12-44">
            <a:hlinkClick r:id="" action="ppaction://media"/>
            <a:extLst>
              <a:ext uri="{FF2B5EF4-FFF2-40B4-BE49-F238E27FC236}">
                <a16:creationId xmlns:a16="http://schemas.microsoft.com/office/drawing/2014/main" id="{AC9D0563-B9AF-464F-A6AD-C74CD2DBB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675" t="14983" r="17457" b="24531"/>
          <a:stretch/>
        </p:blipFill>
        <p:spPr>
          <a:xfrm>
            <a:off x="1720516" y="1085352"/>
            <a:ext cx="5931568" cy="29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Economica" panose="020B0600000101010101" charset="0"/>
              </a:rPr>
              <a:t>『Learning</a:t>
            </a:r>
            <a:r>
              <a:rPr lang="en-US" altLang="ko-KR" dirty="0">
                <a:latin typeface="바탕체" panose="02030609000101010101" pitchFamily="17" charset="-127"/>
              </a:rPr>
              <a:t> </a:t>
            </a:r>
            <a:r>
              <a:rPr lang="en-US" altLang="ko-KR" dirty="0">
                <a:latin typeface="Economica" panose="020B0600000101010101" charset="0"/>
              </a:rPr>
              <a:t>Linear Transformations for Fast Image and Video Style Transfer』 </a:t>
            </a:r>
            <a:endParaRPr dirty="0">
              <a:latin typeface="Economica" panose="020B0600000101010101" charset="0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r>
              <a:rPr lang="ko"/>
              <a:t> / 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9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Economica" panose="020B0600000101010101" charset="0"/>
              </a:rPr>
              <a:t>Learning Linear Transformations for Fast Image and Video Style Transfer </a:t>
            </a:r>
            <a:endParaRPr sz="2000" dirty="0">
              <a:latin typeface="Economica" panose="020B0600000101010101" charset="0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r>
              <a:rPr lang="ko"/>
              <a:t> / n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69A2A4-A3EE-4CDE-9A21-0D79FD23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2" y="1086935"/>
            <a:ext cx="7521992" cy="33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Economica" panose="020B0600000101010101" charset="0"/>
              </a:rPr>
              <a:t>Learning Linear Transformations for Fast Image and Video Style Transfer </a:t>
            </a:r>
            <a:endParaRPr sz="2000" dirty="0">
              <a:latin typeface="Economica" panose="020B0600000101010101" charset="0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r>
              <a:rPr lang="ko"/>
              <a:t> / 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C1163C-CFB7-47A8-81C7-01CF3C2F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0" y="1609725"/>
            <a:ext cx="78009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0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Economica" panose="020B0600000101010101" charset="0"/>
              </a:rPr>
              <a:t>Runtime Performance</a:t>
            </a:r>
            <a:endParaRPr sz="2800" dirty="0">
              <a:latin typeface="Economica" panose="020B0600000101010101" charset="0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r>
              <a:rPr lang="ko"/>
              <a:t> / n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80BA07-1C2E-4105-BA52-5AF9D56FF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02471"/>
            <a:ext cx="5791200" cy="2400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5AC0A6-D431-4739-8A35-F53C234F033D}"/>
              </a:ext>
            </a:extLst>
          </p:cNvPr>
          <p:cNvSpPr/>
          <p:nvPr/>
        </p:nvSpPr>
        <p:spPr>
          <a:xfrm>
            <a:off x="1888958" y="3188368"/>
            <a:ext cx="5269831" cy="5534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Economica" panose="020B0600000101010101" charset="0"/>
              </a:rPr>
              <a:t>Runtime Performance</a:t>
            </a:r>
            <a:endParaRPr sz="2800" dirty="0">
              <a:latin typeface="Economica" panose="020B0600000101010101" charset="0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r>
              <a:rPr lang="ko"/>
              <a:t> / n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AF7CB7-3836-49CB-87BC-30E53140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1182707"/>
            <a:ext cx="6873766" cy="32398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BCC0AB-1067-4477-A204-51A205B2A8D8}"/>
              </a:ext>
            </a:extLst>
          </p:cNvPr>
          <p:cNvSpPr/>
          <p:nvPr/>
        </p:nvSpPr>
        <p:spPr>
          <a:xfrm>
            <a:off x="2935705" y="3356811"/>
            <a:ext cx="1804737" cy="2767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5ED284-08FF-4D92-95F0-CB4C46B51740}"/>
              </a:ext>
            </a:extLst>
          </p:cNvPr>
          <p:cNvSpPr/>
          <p:nvPr/>
        </p:nvSpPr>
        <p:spPr>
          <a:xfrm>
            <a:off x="4892842" y="3356811"/>
            <a:ext cx="1553595" cy="2767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4277D0-F0B0-448C-ABBB-ADBB2489CDD4}"/>
              </a:ext>
            </a:extLst>
          </p:cNvPr>
          <p:cNvSpPr/>
          <p:nvPr/>
        </p:nvSpPr>
        <p:spPr>
          <a:xfrm>
            <a:off x="3084096" y="2131396"/>
            <a:ext cx="645693" cy="2767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5ECF22-A939-4550-BB68-61B996EF7AD5}"/>
              </a:ext>
            </a:extLst>
          </p:cNvPr>
          <p:cNvSpPr/>
          <p:nvPr/>
        </p:nvSpPr>
        <p:spPr>
          <a:xfrm>
            <a:off x="5137484" y="2687054"/>
            <a:ext cx="645693" cy="2767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4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" altLang="ko-KR" dirty="0"/>
              <a:t>Style Transfer for Videos</a:t>
            </a:r>
            <a:br>
              <a:rPr lang="en-US" altLang="ko" dirty="0"/>
            </a:br>
            <a:r>
              <a:rPr lang="en-US" altLang="ko" dirty="0"/>
              <a:t>4. Results  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r>
              <a:rPr lang="ko"/>
              <a:t> / 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959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Economica" panose="020B0600000101010101" charset="0"/>
              </a:rPr>
              <a:t>Our result for sample video – </a:t>
            </a:r>
            <a:r>
              <a:rPr lang="ko-KR" altLang="en-US" sz="2800" dirty="0">
                <a:latin typeface="Economica" panose="020B0600000101010101" charset="0"/>
              </a:rPr>
              <a:t>예은</a:t>
            </a:r>
            <a:r>
              <a:rPr lang="en-US" altLang="ko-KR" sz="2800" dirty="0">
                <a:latin typeface="Economica" panose="020B0600000101010101" charset="0"/>
              </a:rPr>
              <a:t>’s</a:t>
            </a:r>
            <a:r>
              <a:rPr lang="ko-KR" altLang="en-US" sz="2800" dirty="0">
                <a:latin typeface="Economica" panose="020B0600000101010101" charset="0"/>
              </a:rPr>
              <a:t> </a:t>
            </a:r>
            <a:r>
              <a:rPr lang="en-US" sz="2800" dirty="0">
                <a:latin typeface="Economica" panose="020B0600000101010101" charset="0"/>
              </a:rPr>
              <a:t>cutie dog (30secs for 2 mins) </a:t>
            </a:r>
            <a:endParaRPr sz="2800" dirty="0">
              <a:latin typeface="Economica" panose="020B0600000101010101" charset="0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r>
              <a:rPr lang="ko"/>
              <a:t> / n</a:t>
            </a:r>
            <a:endParaRPr/>
          </a:p>
        </p:txBody>
      </p:sp>
      <p:pic>
        <p:nvPicPr>
          <p:cNvPr id="2" name="KakaoTalk_Video_20191204_2230_44379">
            <a:hlinkClick r:id="" action="ppaction://media"/>
            <a:extLst>
              <a:ext uri="{FF2B5EF4-FFF2-40B4-BE49-F238E27FC236}">
                <a16:creationId xmlns:a16="http://schemas.microsoft.com/office/drawing/2014/main" id="{F8E2EFBF-E19F-460B-9A98-F98B8C4965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47538" y="1278621"/>
            <a:ext cx="1727200" cy="3048000"/>
          </a:xfrm>
          <a:prstGeom prst="rect">
            <a:avLst/>
          </a:prstGeom>
        </p:spPr>
      </p:pic>
      <p:pic>
        <p:nvPicPr>
          <p:cNvPr id="3" name="KakaoTalk_Video_20191204_2232_09655">
            <a:hlinkClick r:id="" action="ppaction://media"/>
            <a:extLst>
              <a:ext uri="{FF2B5EF4-FFF2-40B4-BE49-F238E27FC236}">
                <a16:creationId xmlns:a16="http://schemas.microsoft.com/office/drawing/2014/main" id="{F6E14AE9-B36E-4254-8006-769BB79DE5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1905621"/>
            <a:ext cx="3461977" cy="19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Economica" panose="020B0600000101010101" charset="0"/>
              </a:rPr>
              <a:t>All plans are made</a:t>
            </a:r>
            <a:endParaRPr sz="2800" dirty="0">
              <a:latin typeface="Economica" panose="020B0600000101010101" charset="0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r>
              <a:rPr lang="ko"/>
              <a:t> / 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7C56CB-25FC-4BC7-A435-CDAAC01E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00" y="1072107"/>
            <a:ext cx="7880684" cy="3399932"/>
          </a:xfrm>
          <a:prstGeom prst="rect">
            <a:avLst/>
          </a:prstGeom>
        </p:spPr>
      </p:pic>
      <p:pic>
        <p:nvPicPr>
          <p:cNvPr id="5" name="그래픽 4" descr="확인 표시">
            <a:extLst>
              <a:ext uri="{FF2B5EF4-FFF2-40B4-BE49-F238E27FC236}">
                <a16:creationId xmlns:a16="http://schemas.microsoft.com/office/drawing/2014/main" id="{6C6DB530-FC41-418D-B518-F04E0D282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947" y="886929"/>
            <a:ext cx="914400" cy="914400"/>
          </a:xfrm>
          <a:prstGeom prst="rect">
            <a:avLst/>
          </a:prstGeom>
        </p:spPr>
      </p:pic>
      <p:pic>
        <p:nvPicPr>
          <p:cNvPr id="8" name="그래픽 7" descr="확인 표시">
            <a:extLst>
              <a:ext uri="{FF2B5EF4-FFF2-40B4-BE49-F238E27FC236}">
                <a16:creationId xmlns:a16="http://schemas.microsoft.com/office/drawing/2014/main" id="{F60032BE-B6EA-4A3B-822D-47A485EF4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8065" y="886929"/>
            <a:ext cx="914400" cy="914400"/>
          </a:xfrm>
          <a:prstGeom prst="rect">
            <a:avLst/>
          </a:prstGeom>
        </p:spPr>
      </p:pic>
      <p:pic>
        <p:nvPicPr>
          <p:cNvPr id="9" name="그래픽 8" descr="확인 표시">
            <a:extLst>
              <a:ext uri="{FF2B5EF4-FFF2-40B4-BE49-F238E27FC236}">
                <a16:creationId xmlns:a16="http://schemas.microsoft.com/office/drawing/2014/main" id="{0EBCA8EE-058C-4CEF-AC0C-332F738A4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2183" y="886929"/>
            <a:ext cx="914400" cy="914400"/>
          </a:xfrm>
          <a:prstGeom prst="rect">
            <a:avLst/>
          </a:prstGeom>
        </p:spPr>
      </p:pic>
      <p:pic>
        <p:nvPicPr>
          <p:cNvPr id="10" name="그래픽 9" descr="확인 표시">
            <a:extLst>
              <a:ext uri="{FF2B5EF4-FFF2-40B4-BE49-F238E27FC236}">
                <a16:creationId xmlns:a16="http://schemas.microsoft.com/office/drawing/2014/main" id="{AF69C73B-4175-45B4-B7C9-04635B995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8189" y="2508585"/>
            <a:ext cx="914400" cy="914400"/>
          </a:xfrm>
          <a:prstGeom prst="rect">
            <a:avLst/>
          </a:prstGeom>
        </p:spPr>
      </p:pic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59C30B68-0C79-40E0-9F50-D8BD8ADFD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5812" y="24229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7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Keywords for ‘style transfer’ – 1. warping 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r>
              <a:rPr lang="ko"/>
              <a:t> / 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A6E0-479D-4992-A284-41E2475CB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362075"/>
            <a:ext cx="6743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3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/>
              <a:t>감사합니다</a:t>
            </a:r>
            <a:r>
              <a:rPr lang="en-US" altLang="ko-KR" sz="4800" dirty="0"/>
              <a:t>!!</a:t>
            </a:r>
            <a:endParaRPr sz="4800" dirty="0"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한학기 동안 모두 수고하셨습니다</a:t>
            </a:r>
            <a:r>
              <a:rPr lang="en-US" altLang="ko-KR" dirty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 </a:t>
            </a:r>
            <a:endParaRPr dirty="0"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r>
              <a:rPr lang="ko"/>
              <a:t> / n</a:t>
            </a:r>
            <a:endParaRPr/>
          </a:p>
        </p:txBody>
      </p:sp>
      <p:pic>
        <p:nvPicPr>
          <p:cNvPr id="3" name="그래픽 2" descr="눈꽃">
            <a:extLst>
              <a:ext uri="{FF2B5EF4-FFF2-40B4-BE49-F238E27FC236}">
                <a16:creationId xmlns:a16="http://schemas.microsoft.com/office/drawing/2014/main" id="{47CABC6F-AF94-49B6-AB62-82434E4F6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4999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r>
              <a:rPr lang="ko"/>
              <a:t> / n</a:t>
            </a:r>
            <a:endParaRPr/>
          </a:p>
        </p:txBody>
      </p:sp>
      <p:pic>
        <p:nvPicPr>
          <p:cNvPr id="2050" name="Picture 2" descr="Resultado de imagen para 존나조쿤">
            <a:extLst>
              <a:ext uri="{FF2B5EF4-FFF2-40B4-BE49-F238E27FC236}">
                <a16:creationId xmlns:a16="http://schemas.microsoft.com/office/drawing/2014/main" id="{5ADCC8B4-218E-4217-AB0F-5E322E8D5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14850" cy="25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B3EBB2-5AD3-4F7B-80EE-590816135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-63719"/>
            <a:ext cx="5117881" cy="25768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578B75-7FCC-48F1-81BC-F50A8FF07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3107"/>
            <a:ext cx="4629152" cy="26546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6D57F5-11EB-46DF-8875-1A858F34F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2" y="2513106"/>
            <a:ext cx="4514850" cy="26303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Keywords for ‘style transfer’ – 2. occlusion mask  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934C8-06B6-472D-AF3F-2FA88AE6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20" y="1911236"/>
            <a:ext cx="4843766" cy="1321027"/>
          </a:xfrm>
          <a:prstGeom prst="rect">
            <a:avLst/>
          </a:prstGeom>
        </p:spPr>
      </p:pic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r>
              <a:rPr lang="ko"/>
              <a:t> / n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43E875-FB6A-4F2A-A6C5-9D5A15C4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71" y="1246521"/>
            <a:ext cx="33242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9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Keywords for ‘style transfer’ – 3. Optical flow 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r>
              <a:rPr lang="ko"/>
              <a:t> / n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17C99-58F8-4483-A0CD-77FE2C293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91" y="1259571"/>
            <a:ext cx="2990850" cy="3086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FCEF20-E64C-481A-A654-C2879E72F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54" y="1925303"/>
            <a:ext cx="4804118" cy="12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8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Keywords for ‘style transfer’ - 4. Encoder and Decoder 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r>
              <a:rPr lang="ko"/>
              <a:t> / n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697FB8-BC1D-4D62-9632-3E1F5916D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57312"/>
            <a:ext cx="60769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" altLang="ko-KR" dirty="0"/>
              <a:t>Style Transfer for Videos</a:t>
            </a:r>
            <a:br>
              <a:rPr lang="en-US" altLang="ko" dirty="0"/>
            </a:br>
            <a:r>
              <a:rPr lang="en-US" altLang="ko" dirty="0"/>
              <a:t>2. (</a:t>
            </a:r>
            <a:r>
              <a:rPr lang="es-419" altLang="ko-KR" dirty="0"/>
              <a:t>Old</a:t>
            </a:r>
            <a:r>
              <a:rPr lang="en-US" altLang="ko" dirty="0"/>
              <a:t>) Papers  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r>
              <a:rPr lang="ko"/>
              <a:t> / 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554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읽었던 논문들</a:t>
            </a:r>
            <a:r>
              <a:rPr lang="en-US" altLang="ko-KR" dirty="0"/>
              <a:t>(</a:t>
            </a:r>
            <a:r>
              <a:rPr lang="ko-KR" altLang="en-US" dirty="0"/>
              <a:t>체감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by </a:t>
            </a:r>
            <a:r>
              <a:rPr lang="ko-KR" altLang="en-US" dirty="0"/>
              <a:t>예은 </a:t>
            </a:r>
            <a:r>
              <a:rPr lang="en-US" altLang="ko-KR" dirty="0"/>
              <a:t>Et al.)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160600" cy="31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r>
              <a:rPr lang="ko" dirty="0"/>
              <a:t> / n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AD24F3-47E5-4F5F-8C28-65813B3BC1B8}"/>
              </a:ext>
            </a:extLst>
          </p:cNvPr>
          <p:cNvSpPr/>
          <p:nvPr/>
        </p:nvSpPr>
        <p:spPr>
          <a:xfrm>
            <a:off x="1237508" y="2018297"/>
            <a:ext cx="2683042" cy="134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Ruder </a:t>
            </a:r>
          </a:p>
          <a:p>
            <a:pPr algn="ctr"/>
            <a:r>
              <a:rPr lang="en-US" altLang="ko-KR" dirty="0"/>
              <a:t>Et . al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DDE0CF-8BFB-4825-936B-6A0526F1A588}"/>
              </a:ext>
            </a:extLst>
          </p:cNvPr>
          <p:cNvSpPr/>
          <p:nvPr/>
        </p:nvSpPr>
        <p:spPr>
          <a:xfrm>
            <a:off x="5223452" y="2018297"/>
            <a:ext cx="2683042" cy="134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ReCoNet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235425" y="321025"/>
            <a:ext cx="83037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읽었던 논문들 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160600" cy="31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4297658" y="4657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r>
              <a:rPr lang="ko"/>
              <a:t> / n</a:t>
            </a: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AD24F3-47E5-4F5F-8C28-65813B3BC1B8}"/>
              </a:ext>
            </a:extLst>
          </p:cNvPr>
          <p:cNvSpPr/>
          <p:nvPr/>
        </p:nvSpPr>
        <p:spPr>
          <a:xfrm>
            <a:off x="1237508" y="2018297"/>
            <a:ext cx="2683042" cy="134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Ruder </a:t>
            </a:r>
          </a:p>
          <a:p>
            <a:pPr algn="ctr"/>
            <a:r>
              <a:rPr lang="en-US" altLang="ko-KR" dirty="0"/>
              <a:t>Et . al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DDE0CF-8BFB-4825-936B-6A0526F1A588}"/>
              </a:ext>
            </a:extLst>
          </p:cNvPr>
          <p:cNvSpPr/>
          <p:nvPr/>
        </p:nvSpPr>
        <p:spPr>
          <a:xfrm>
            <a:off x="5223452" y="2018297"/>
            <a:ext cx="2683042" cy="134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ReCoNet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946706-C154-4804-8E40-CFFBC62C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575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44101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990000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7F6000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188</TotalTime>
  <Words>309</Words>
  <Application>Microsoft Office PowerPoint</Application>
  <PresentationFormat>화면 슬라이드 쇼(16:9)</PresentationFormat>
  <Paragraphs>75</Paragraphs>
  <Slides>31</Slides>
  <Notes>31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Open Sans</vt:lpstr>
      <vt:lpstr>바탕체</vt:lpstr>
      <vt:lpstr>Economica</vt:lpstr>
      <vt:lpstr>Arial</vt:lpstr>
      <vt:lpstr>Luxe</vt:lpstr>
      <vt:lpstr>Style Transfer for Videos</vt:lpstr>
      <vt:lpstr>Style Transfer for Videos 1. Intro - keywords</vt:lpstr>
      <vt:lpstr>Keywords for ‘style transfer’ – 1. warping </vt:lpstr>
      <vt:lpstr>Keywords for ‘style transfer’ – 2. occlusion mask  </vt:lpstr>
      <vt:lpstr>Keywords for ‘style transfer’ – 3. Optical flow </vt:lpstr>
      <vt:lpstr>Keywords for ‘style transfer’ - 4. Encoder and Decoder </vt:lpstr>
      <vt:lpstr>Style Transfer for Videos 2. (Old) Papers  </vt:lpstr>
      <vt:lpstr>읽었던 논문들(체감 4개 by 예은 Et al.) </vt:lpstr>
      <vt:lpstr>읽었던 논문들 </vt:lpstr>
      <vt:lpstr>Ruder Et.al</vt:lpstr>
      <vt:lpstr>ReCoNet</vt:lpstr>
      <vt:lpstr>ReCoNet</vt:lpstr>
      <vt:lpstr>ReCoNet</vt:lpstr>
      <vt:lpstr>ReCoNet</vt:lpstr>
      <vt:lpstr>안되겠다. </vt:lpstr>
      <vt:lpstr>PowerPoint 프레젠테이션</vt:lpstr>
      <vt:lpstr>PowerPoint 프레젠테이션</vt:lpstr>
      <vt:lpstr>Style Transfer for Videos 3. “NEW” Paper!!  </vt:lpstr>
      <vt:lpstr>Linear Style Transfer </vt:lpstr>
      <vt:lpstr>PowerPoint 프레젠테이션</vt:lpstr>
      <vt:lpstr>Sample results of this model </vt:lpstr>
      <vt:lpstr>『Learning Linear Transformations for Fast Image and Video Style Transfer』 </vt:lpstr>
      <vt:lpstr>Learning Linear Transformations for Fast Image and Video Style Transfer </vt:lpstr>
      <vt:lpstr>Learning Linear Transformations for Fast Image and Video Style Transfer </vt:lpstr>
      <vt:lpstr>Runtime Performance</vt:lpstr>
      <vt:lpstr>Runtime Performance</vt:lpstr>
      <vt:lpstr>Style Transfer for Videos 4. Results  </vt:lpstr>
      <vt:lpstr>Our result for sample video – 예은’s cutie dog (30secs for 2 mins) </vt:lpstr>
      <vt:lpstr>All plans are made</vt:lpstr>
      <vt:lpstr>감사합니다!!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 for Videos</dc:title>
  <cp:lastModifiedBy>kim mira</cp:lastModifiedBy>
  <cp:revision>23</cp:revision>
  <dcterms:modified xsi:type="dcterms:W3CDTF">2019-12-04T13:36:45Z</dcterms:modified>
</cp:coreProperties>
</file>